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10/17/2021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10/17/2021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10/17/2021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10/17/2021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10/17/2021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10/17/2021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10/17/2021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10/17/2021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10/17/2021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10/17/2021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10/17/2021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10/17/2021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639097"/>
            <a:ext cx="6253317" cy="3686015"/>
          </a:xfrm>
        </p:spPr>
        <p:txBody>
          <a:bodyPr>
            <a:normAutofit/>
          </a:bodyPr>
          <a:lstStyle/>
          <a:p>
            <a:r>
              <a:rPr lang="en-US" sz="8000" dirty="0"/>
              <a:t>Visuals to support Bible Study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89753" y="4672739"/>
            <a:ext cx="6269347" cy="102149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Isaiah: October 2021</a:t>
            </a:r>
          </a:p>
        </p:txBody>
      </p:sp>
      <p:pic>
        <p:nvPicPr>
          <p:cNvPr id="5" name="Picture 4" descr="A picture containing building, sitting, bench, side&#10;&#10;Description automatically generated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4635315" cy="6857999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892168"/>
          </a:xfrm>
        </p:spPr>
        <p:txBody>
          <a:bodyPr anchor="ctr">
            <a:normAutofit/>
          </a:bodyPr>
          <a:lstStyle/>
          <a:p>
            <a:pPr lvl="0"/>
            <a:endParaRPr lang="en-US" sz="4800" i="1" dirty="0">
              <a:solidFill>
                <a:srgbClr val="FFFFFF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5225240"/>
            <a:ext cx="10058400" cy="1143000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B6F813A-3E2E-420D-B01A-95526A2E76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157115"/>
              </p:ext>
            </p:extLst>
          </p:nvPr>
        </p:nvGraphicFramePr>
        <p:xfrm>
          <a:off x="0" y="0"/>
          <a:ext cx="12190456" cy="72875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7614">
                  <a:extLst>
                    <a:ext uri="{9D8B030D-6E8A-4147-A177-3AD203B41FA5}">
                      <a16:colId xmlns:a16="http://schemas.microsoft.com/office/drawing/2014/main" val="543607697"/>
                    </a:ext>
                  </a:extLst>
                </a:gridCol>
                <a:gridCol w="3047614">
                  <a:extLst>
                    <a:ext uri="{9D8B030D-6E8A-4147-A177-3AD203B41FA5}">
                      <a16:colId xmlns:a16="http://schemas.microsoft.com/office/drawing/2014/main" val="862729078"/>
                    </a:ext>
                  </a:extLst>
                </a:gridCol>
                <a:gridCol w="3047614">
                  <a:extLst>
                    <a:ext uri="{9D8B030D-6E8A-4147-A177-3AD203B41FA5}">
                      <a16:colId xmlns:a16="http://schemas.microsoft.com/office/drawing/2014/main" val="1890258398"/>
                    </a:ext>
                  </a:extLst>
                </a:gridCol>
                <a:gridCol w="3047614">
                  <a:extLst>
                    <a:ext uri="{9D8B030D-6E8A-4147-A177-3AD203B41FA5}">
                      <a16:colId xmlns:a16="http://schemas.microsoft.com/office/drawing/2014/main" val="1615478088"/>
                    </a:ext>
                  </a:extLst>
                </a:gridCol>
              </a:tblGrid>
              <a:tr h="405108">
                <a:tc>
                  <a:txBody>
                    <a:bodyPr/>
                    <a:lstStyle/>
                    <a:p>
                      <a:r>
                        <a:rPr lang="en-GB" dirty="0"/>
                        <a:t>Judah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Assyria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Egypt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404491"/>
                  </a:ext>
                </a:extLst>
              </a:tr>
              <a:tr h="998897">
                <a:tc>
                  <a:txBody>
                    <a:bodyPr/>
                    <a:lstStyle/>
                    <a:p>
                      <a:r>
                        <a:rPr lang="en-GB" dirty="0"/>
                        <a:t>Uzziah (783‐742)</a:t>
                      </a:r>
                    </a:p>
                    <a:p>
                      <a:endParaRPr lang="en-GB" dirty="0"/>
                    </a:p>
                    <a:p>
                      <a:r>
                        <a:rPr lang="en-GB" dirty="0">
                          <a:highlight>
                            <a:srgbClr val="FFFF00"/>
                          </a:highlight>
                        </a:rPr>
                        <a:t>Prophet Isaiah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Jeroboam II (786‐</a:t>
                      </a:r>
                    </a:p>
                    <a:p>
                      <a:r>
                        <a:rPr lang="pl-PL" dirty="0"/>
                        <a:t>746)</a:t>
                      </a:r>
                    </a:p>
                    <a:p>
                      <a:r>
                        <a:rPr lang="pl-PL" dirty="0"/>
                        <a:t>Zechariah 746‐745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22nd Dynasty (ca.</a:t>
                      </a:r>
                    </a:p>
                    <a:p>
                      <a:r>
                        <a:rPr lang="en-GB" dirty="0"/>
                        <a:t>935‐725)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93355"/>
                  </a:ext>
                </a:extLst>
              </a:tr>
              <a:tr h="1897904">
                <a:tc>
                  <a:txBody>
                    <a:bodyPr/>
                    <a:lstStyle/>
                    <a:p>
                      <a:r>
                        <a:rPr lang="en-GB" dirty="0"/>
                        <a:t>Jotham (co‐regent</a:t>
                      </a:r>
                    </a:p>
                    <a:p>
                      <a:r>
                        <a:rPr lang="en-GB" dirty="0"/>
                        <a:t>ca. 750; 742‐735)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Shallum (745)  </a:t>
                      </a:r>
                    </a:p>
                    <a:p>
                      <a:r>
                        <a:rPr lang="en-GB" dirty="0"/>
                        <a:t>Menahem (745‐737)</a:t>
                      </a:r>
                    </a:p>
                    <a:p>
                      <a:r>
                        <a:rPr lang="en-GB" dirty="0" err="1"/>
                        <a:t>Pekahiah</a:t>
                      </a:r>
                      <a:r>
                        <a:rPr lang="en-GB" dirty="0"/>
                        <a:t> (737‐736)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Tiglath‐</a:t>
                      </a:r>
                      <a:r>
                        <a:rPr lang="en-GB" dirty="0" err="1"/>
                        <a:t>pileser</a:t>
                      </a:r>
                      <a:r>
                        <a:rPr lang="en-GB" dirty="0"/>
                        <a:t> III</a:t>
                      </a:r>
                    </a:p>
                    <a:p>
                      <a:r>
                        <a:rPr lang="en-GB" dirty="0"/>
                        <a:t>(745‐727)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23rd Dynasty (ca.</a:t>
                      </a:r>
                    </a:p>
                    <a:p>
                      <a:r>
                        <a:rPr lang="en-GB" dirty="0"/>
                        <a:t>759‐715)</a:t>
                      </a:r>
                    </a:p>
                    <a:p>
                      <a:r>
                        <a:rPr lang="en-GB" dirty="0"/>
                        <a:t>24th Dynasty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587090"/>
                  </a:ext>
                </a:extLst>
              </a:tr>
              <a:tr h="2796910">
                <a:tc>
                  <a:txBody>
                    <a:bodyPr/>
                    <a:lstStyle/>
                    <a:p>
                      <a:r>
                        <a:rPr lang="pl-PL" dirty="0"/>
                        <a:t>Ahaz (co‐regent</a:t>
                      </a:r>
                    </a:p>
                    <a:p>
                      <a:r>
                        <a:rPr lang="pl-PL" dirty="0"/>
                        <a:t>735; 732‐716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Pekah</a:t>
                      </a:r>
                      <a:r>
                        <a:rPr lang="en-GB" dirty="0"/>
                        <a:t> (736‐732)</a:t>
                      </a:r>
                    </a:p>
                    <a:p>
                      <a:r>
                        <a:rPr lang="en-GB" dirty="0"/>
                        <a:t>Hoshea (732‐724)</a:t>
                      </a:r>
                    </a:p>
                    <a:p>
                      <a:r>
                        <a:rPr lang="en-GB" dirty="0"/>
                        <a:t>Fall of Samaria</a:t>
                      </a:r>
                    </a:p>
                    <a:p>
                      <a:r>
                        <a:rPr lang="en-GB" dirty="0"/>
                        <a:t>(722/1)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Shalmaneser V</a:t>
                      </a:r>
                    </a:p>
                    <a:p>
                      <a:r>
                        <a:rPr lang="it-IT" dirty="0"/>
                        <a:t>(726‐722)</a:t>
                      </a:r>
                    </a:p>
                    <a:p>
                      <a:r>
                        <a:rPr lang="it-IT" dirty="0"/>
                        <a:t>Sargon II (721‐705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25th Dynasty</a:t>
                      </a:r>
                    </a:p>
                    <a:p>
                      <a:r>
                        <a:rPr lang="en-GB" dirty="0"/>
                        <a:t>(Ethiopian, ca. 725‐</a:t>
                      </a:r>
                    </a:p>
                    <a:p>
                      <a:r>
                        <a:rPr lang="en-GB" dirty="0"/>
                        <a:t>664 BC)</a:t>
                      </a:r>
                    </a:p>
                    <a:p>
                      <a:r>
                        <a:rPr lang="en-GB" dirty="0" err="1"/>
                        <a:t>Shabako</a:t>
                      </a:r>
                      <a:r>
                        <a:rPr lang="en-GB" dirty="0"/>
                        <a:t> (ca. 710/9</a:t>
                      </a:r>
                    </a:p>
                    <a:p>
                      <a:r>
                        <a:rPr lang="en-GB" dirty="0"/>
                        <a:t>to 696/5)</a:t>
                      </a:r>
                    </a:p>
                    <a:p>
                      <a:r>
                        <a:rPr lang="en-GB" dirty="0" err="1"/>
                        <a:t>Tirhaka</a:t>
                      </a:r>
                      <a:r>
                        <a:rPr lang="en-GB" dirty="0"/>
                        <a:t> (690 to 664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71990"/>
                  </a:ext>
                </a:extLst>
              </a:tr>
              <a:tr h="998897">
                <a:tc>
                  <a:txBody>
                    <a:bodyPr/>
                    <a:lstStyle/>
                    <a:p>
                      <a:r>
                        <a:rPr lang="en-GB" dirty="0"/>
                        <a:t>Hezekiah (715‐</a:t>
                      </a:r>
                    </a:p>
                    <a:p>
                      <a:r>
                        <a:rPr lang="en-GB" dirty="0"/>
                        <a:t>687/6)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Sennacherib (704‐</a:t>
                      </a:r>
                    </a:p>
                    <a:p>
                      <a:r>
                        <a:rPr lang="de-DE" dirty="0"/>
                        <a:t>681, invades in 701)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3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714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672107-6E07-4883-8B53-7975E7E9BD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65"/>
            <a:ext cx="12192000" cy="639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276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7CD374-F1CB-4901-B920-84F511E01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808" y="0"/>
            <a:ext cx="5009321" cy="634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459632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WO.pptx" id="{769520F8-BFE5-4C8C-A7AA-375C025A91CE}" vid="{AEAFD717-D3C8-4034-8F7E-D5220B0CCEB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{4E2CABAC-DB37-41A0-8977-2EEB7ED880BA}tf56160789_win32</Template>
  <TotalTime>101</TotalTime>
  <Words>146</Words>
  <Application>Microsoft Office PowerPoint</Application>
  <PresentationFormat>Widescreen</PresentationFormat>
  <Paragraphs>43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Bookman Old Style</vt:lpstr>
      <vt:lpstr>Calibri</vt:lpstr>
      <vt:lpstr>Franklin Gothic Book</vt:lpstr>
      <vt:lpstr>1_RetrospectVTI</vt:lpstr>
      <vt:lpstr>Visuals to support Bible Study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Visuals to support Bible Study</dc:title>
  <dc:creator>Karen Smith</dc:creator>
  <cp:lastModifiedBy>Karen Smith</cp:lastModifiedBy>
  <cp:revision>10</cp:revision>
  <dcterms:created xsi:type="dcterms:W3CDTF">2021-10-17T19:32:41Z</dcterms:created>
  <dcterms:modified xsi:type="dcterms:W3CDTF">2021-10-17T21:14:20Z</dcterms:modified>
</cp:coreProperties>
</file>